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4" r:id="rId4"/>
    <p:sldId id="260" r:id="rId5"/>
    <p:sldId id="265" r:id="rId6"/>
    <p:sldId id="266" r:id="rId7"/>
    <p:sldId id="268" r:id="rId8"/>
    <p:sldId id="269" r:id="rId9"/>
    <p:sldId id="27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601945-D68E-407C-B931-E40F99C3A6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1" y="-20697"/>
            <a:ext cx="8888738" cy="7133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92C224-7C4C-4F22-8EA2-048A1C46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1772816"/>
            <a:ext cx="6620273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Методика преподавания предметов"Биология" и "Химия" </a:t>
            </a:r>
            <a:br>
              <a:rPr lang="ru-RU" sz="3600" dirty="0" smtClean="0"/>
            </a:br>
            <a:r>
              <a:rPr lang="ru-RU" sz="2700" dirty="0" smtClean="0"/>
              <a:t>с учетом профессиональной направленности </a:t>
            </a:r>
            <a:br>
              <a:rPr lang="ru-RU" sz="2700" dirty="0" smtClean="0"/>
            </a:br>
            <a:r>
              <a:rPr lang="ru-RU" sz="2700" dirty="0" smtClean="0"/>
              <a:t>по специальности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35.02.12 Садово-парковое и ландшафтное строительство</a:t>
            </a:r>
            <a:endParaRPr lang="ru-RU" sz="36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407FA6B-4881-45EA-A129-AF113EBB3158}"/>
              </a:ext>
            </a:extLst>
          </p:cNvPr>
          <p:cNvSpPr txBox="1">
            <a:spLocks/>
          </p:cNvSpPr>
          <p:nvPr/>
        </p:nvSpPr>
        <p:spPr>
          <a:xfrm>
            <a:off x="3753005" y="4545496"/>
            <a:ext cx="4933796" cy="1677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30E7328-63BF-4D19-B281-8DABE1C2ED48}"/>
              </a:ext>
            </a:extLst>
          </p:cNvPr>
          <p:cNvSpPr txBox="1">
            <a:spLocks/>
          </p:cNvSpPr>
          <p:nvPr/>
        </p:nvSpPr>
        <p:spPr>
          <a:xfrm>
            <a:off x="3491880" y="5301208"/>
            <a:ext cx="5442865" cy="95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методист Лазукина Любовь Павловна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МО «Щелковский колледж»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3790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A601945-D68E-407C-B931-E40F99C3A6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1" y="-20697"/>
            <a:ext cx="8888738" cy="7133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Общая характеристика учебных предметов «Биология» и «Химия»: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входят в  обязательную </a:t>
            </a:r>
            <a:r>
              <a:rPr lang="ru-RU" dirty="0" smtClean="0">
                <a:solidFill>
                  <a:srgbClr val="FF0000"/>
                </a:solidFill>
              </a:rPr>
              <a:t>предметную область «</a:t>
            </a:r>
            <a:r>
              <a:rPr lang="ru-RU" dirty="0" err="1" smtClean="0">
                <a:solidFill>
                  <a:srgbClr val="FF0000"/>
                </a:solidFill>
              </a:rPr>
              <a:t>Естественно-научные</a:t>
            </a:r>
            <a:r>
              <a:rPr lang="ru-RU" dirty="0" smtClean="0">
                <a:solidFill>
                  <a:srgbClr val="FF0000"/>
                </a:solidFill>
              </a:rPr>
              <a:t> предметы»;</a:t>
            </a:r>
          </a:p>
          <a:p>
            <a:pPr algn="just"/>
            <a:r>
              <a:rPr lang="ru-RU" dirty="0" smtClean="0"/>
              <a:t>изучаются в </a:t>
            </a:r>
            <a:r>
              <a:rPr lang="ru-RU" dirty="0" smtClean="0">
                <a:solidFill>
                  <a:srgbClr val="FF0000"/>
                </a:solidFill>
              </a:rPr>
              <a:t>общеобразовательном цикле </a:t>
            </a:r>
            <a:r>
              <a:rPr lang="ru-RU" dirty="0" smtClean="0"/>
              <a:t>учебного плана ООП СПО по специальности </a:t>
            </a:r>
            <a:r>
              <a:rPr lang="ru-RU" dirty="0" smtClean="0">
                <a:solidFill>
                  <a:srgbClr val="FF0000"/>
                </a:solidFill>
              </a:rPr>
              <a:t>35.02.12 Садово-парковое и ландшафтное строительство </a:t>
            </a:r>
            <a:r>
              <a:rPr lang="ru-RU" dirty="0" smtClean="0"/>
              <a:t>с учетом </a:t>
            </a:r>
            <a:r>
              <a:rPr lang="ru-RU" dirty="0" err="1" smtClean="0">
                <a:solidFill>
                  <a:srgbClr val="FF0000"/>
                </a:solidFill>
              </a:rPr>
              <a:t>естественно-научного</a:t>
            </a:r>
            <a:r>
              <a:rPr lang="ru-RU" dirty="0" smtClean="0">
                <a:solidFill>
                  <a:srgbClr val="FF0000"/>
                </a:solidFill>
              </a:rPr>
              <a:t> профиля </a:t>
            </a:r>
            <a:r>
              <a:rPr lang="ru-RU" dirty="0" smtClean="0"/>
              <a:t>профессионального образования; </a:t>
            </a:r>
          </a:p>
          <a:p>
            <a:pPr algn="just"/>
            <a:r>
              <a:rPr lang="ru-RU" dirty="0" smtClean="0"/>
              <a:t>являются </a:t>
            </a:r>
            <a:r>
              <a:rPr lang="ru-RU" dirty="0" smtClean="0">
                <a:solidFill>
                  <a:srgbClr val="FF0000"/>
                </a:solidFill>
              </a:rPr>
              <a:t>профильными</a:t>
            </a:r>
            <a:r>
              <a:rPr lang="ru-RU" dirty="0" smtClean="0"/>
              <a:t> учебными предметами и изучаться обучающимися на </a:t>
            </a:r>
            <a:r>
              <a:rPr lang="ru-RU" dirty="0" smtClean="0">
                <a:solidFill>
                  <a:srgbClr val="FF0000"/>
                </a:solidFill>
              </a:rPr>
              <a:t>углубленном уровне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имеют </a:t>
            </a:r>
            <a:r>
              <a:rPr lang="ru-RU" dirty="0" err="1" smtClean="0"/>
              <a:t>межпредметную</a:t>
            </a:r>
            <a:r>
              <a:rPr lang="ru-RU" dirty="0" smtClean="0"/>
              <a:t> связь, междисциплинарную связь с предметами, дисциплинами и междисциплинарными курсами (МДК);</a:t>
            </a:r>
          </a:p>
          <a:p>
            <a:pPr algn="just"/>
            <a:r>
              <a:rPr lang="ru-RU" dirty="0" smtClean="0"/>
              <a:t>содержание учебных предметов направлено на достижение </a:t>
            </a:r>
            <a:r>
              <a:rPr lang="ru-RU" dirty="0" smtClean="0">
                <a:solidFill>
                  <a:srgbClr val="FF0000"/>
                </a:solidFill>
              </a:rPr>
              <a:t>личностных, </a:t>
            </a:r>
            <a:r>
              <a:rPr lang="ru-RU" dirty="0" err="1" smtClean="0">
                <a:solidFill>
                  <a:srgbClr val="FF0000"/>
                </a:solidFill>
              </a:rPr>
              <a:t>метапредметных</a:t>
            </a:r>
            <a:r>
              <a:rPr lang="ru-RU" dirty="0" smtClean="0">
                <a:solidFill>
                  <a:srgbClr val="FF0000"/>
                </a:solidFill>
              </a:rPr>
              <a:t> и предметных результатов </a:t>
            </a:r>
            <a:r>
              <a:rPr lang="ru-RU" dirty="0" smtClean="0"/>
              <a:t>обучения, регламентированных ФГОС СОО.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A601945-D68E-407C-B931-E40F99C3A6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1" y="-20697"/>
            <a:ext cx="8888738" cy="7133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611560" y="5301208"/>
            <a:ext cx="7992888" cy="504056"/>
            <a:chOff x="611560" y="5589240"/>
            <a:chExt cx="7992888" cy="50405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1560" y="5589240"/>
              <a:ext cx="2520280" cy="5040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5576" y="566124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преемственность</a:t>
              </a:r>
              <a:endParaRPr lang="ru-RU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347864" y="5589240"/>
              <a:ext cx="2520280" cy="5040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47864" y="566124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самостоятельность</a:t>
              </a:r>
              <a:endParaRPr lang="ru-RU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084168" y="5589240"/>
              <a:ext cx="2520280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8184" y="566124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цельность</a:t>
              </a:r>
              <a:endParaRPr lang="ru-RU" dirty="0"/>
            </a:p>
          </p:txBody>
        </p:sp>
      </p:grp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701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Цели, задачи и результаты освоения </a:t>
            </a:r>
            <a:br>
              <a:rPr lang="ru-RU" sz="3200" dirty="0" smtClean="0"/>
            </a:br>
            <a:r>
              <a:rPr lang="ru-RU" sz="3200" dirty="0" smtClean="0"/>
              <a:t>учебных предметов </a:t>
            </a:r>
            <a:br>
              <a:rPr lang="ru-RU" sz="3200" dirty="0" smtClean="0"/>
            </a:br>
            <a:r>
              <a:rPr lang="ru-RU" sz="3200" dirty="0" smtClean="0"/>
              <a:t>«Биология» и «Химия»: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323528" y="2852936"/>
            <a:ext cx="8496944" cy="1728192"/>
            <a:chOff x="323528" y="2348880"/>
            <a:chExt cx="8496944" cy="1728192"/>
          </a:xfrm>
        </p:grpSpPr>
        <p:sp>
          <p:nvSpPr>
            <p:cNvPr id="6" name="Овал 5"/>
            <p:cNvSpPr/>
            <p:nvPr/>
          </p:nvSpPr>
          <p:spPr>
            <a:xfrm>
              <a:off x="395536" y="2348880"/>
              <a:ext cx="1368152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28" y="2564904"/>
              <a:ext cx="151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Содержание рабочей программы</a:t>
              </a:r>
              <a:endParaRPr lang="ru-RU" dirty="0"/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1835696" y="2924944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67744" y="2348880"/>
              <a:ext cx="367240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39752" y="2348880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Личностные результаты (ЛР)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67744" y="2996952"/>
              <a:ext cx="367240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39752" y="2996952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Метапредметные результаты (МР)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7744" y="3645024"/>
              <a:ext cx="367240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3645024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Предметные результаты (ПРб) (ПРу)</a:t>
              </a:r>
              <a:endParaRPr lang="ru-RU" dirty="0"/>
            </a:p>
          </p:txBody>
        </p:sp>
        <p:pic>
          <p:nvPicPr>
            <p:cNvPr id="1029" name="Picture 5" descr="C:\Users\MetodKab\Downloads\0-google-syn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807657" y="2913423"/>
              <a:ext cx="936104" cy="527099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6660232" y="2564904"/>
              <a:ext cx="2160240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88224" y="2636912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Общие и </a:t>
              </a:r>
            </a:p>
            <a:p>
              <a:pPr algn="ctr"/>
              <a:r>
                <a:rPr lang="ru-RU" dirty="0" smtClean="0"/>
                <a:t>профессиональные </a:t>
              </a:r>
            </a:p>
            <a:p>
              <a:pPr algn="ctr"/>
              <a:r>
                <a:rPr lang="ru-RU" dirty="0" smtClean="0"/>
                <a:t>компетенции </a:t>
              </a:r>
            </a:p>
            <a:p>
              <a:pPr algn="ctr"/>
              <a:r>
                <a:rPr lang="ru-RU" dirty="0" smtClean="0"/>
                <a:t>(ОК ПК)</a:t>
              </a:r>
              <a:endParaRPr lang="ru-RU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67544" y="206084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соответствии с требованиями ФГОС СОО, ориентацией на результаты ФГОС СПО</a:t>
            </a:r>
            <a:endParaRPr lang="ru-RU" dirty="0"/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EA601945-D68E-407C-B931-E40F99C3A6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1" y="-20697"/>
            <a:ext cx="8888738" cy="7133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268760"/>
          <a:ext cx="8568952" cy="5069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896544"/>
                <a:gridCol w="2304256"/>
              </a:tblGrid>
              <a:tr h="3154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Междисциплинарная связь с дисциплинами и МДК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54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(общие)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04116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«Биология»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ЕН.03. Экологические основы природопользования;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ОП.03. Охрана труда;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ОП.05. Основы почвоведения, земледелия и агрохимии;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ОП.06. Основы садово-паркового искусства;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ОП.08. Цветочно-декоративные растения и дендрология;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ОП.09. Безопасность жизнедеятельности;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МДК.01.01. Основы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проектирования объектов садово-паркового строительства;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МДК.02.01. Цветоводство и декоративное древоводство;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МДК.02.02. Садово-парковое строительство и хозяйство;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МДК.03.01. Современные технологии садово-паркового и ландшафтного строительства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ОП.04. Ботаника с основами физиологии растений;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ОП.07. Озеленение населенных мест с основами градостроительства; </a:t>
                      </a:r>
                      <a:endParaRPr lang="ru-RU" sz="1600" dirty="0"/>
                    </a:p>
                  </a:txBody>
                  <a:tcPr/>
                </a:tc>
              </a:tr>
              <a:tr h="2296528">
                <a:tc>
                  <a:txBody>
                    <a:bodyPr/>
                    <a:lstStyle/>
                    <a:p>
                      <a:r>
                        <a:rPr lang="ru-RU" dirty="0" smtClean="0"/>
                        <a:t>«Химия»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95536" y="6309320"/>
            <a:ext cx="8424936" cy="369332"/>
            <a:chOff x="395536" y="6309320"/>
            <a:chExt cx="8424936" cy="3693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6381328"/>
              <a:ext cx="842493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39552" y="6309320"/>
              <a:ext cx="8208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Межпредметные связи с предметами общеобразовательного цикла</a:t>
              </a:r>
              <a:endParaRPr lang="ru-RU" dirty="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Содержание учебных предметов </a:t>
            </a:r>
            <a:br>
              <a:rPr lang="ru-RU" sz="3200" dirty="0" smtClean="0"/>
            </a:br>
            <a:r>
              <a:rPr lang="ru-RU" sz="3200" dirty="0" smtClean="0"/>
              <a:t>«Биология» и «Химия»: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601945-D68E-407C-B931-E40F99C3A6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1" y="-20697"/>
            <a:ext cx="8888738" cy="5693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Профессионально ориентированное содержание УП «Биология» </a:t>
            </a:r>
            <a:r>
              <a:rPr lang="ru-RU" sz="2000" dirty="0" smtClean="0"/>
              <a:t>(пример)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62993" t="31522" r="8544" b="16576"/>
          <a:stretch>
            <a:fillRect/>
          </a:stretch>
        </p:blipFill>
        <p:spPr bwMode="auto">
          <a:xfrm>
            <a:off x="395536" y="1268760"/>
            <a:ext cx="835292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A601945-D68E-407C-B931-E40F99C3A6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1" y="-20697"/>
            <a:ext cx="8888738" cy="5693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Профессионально ориентированное содержание УП «Химия» </a:t>
            </a:r>
            <a:r>
              <a:rPr lang="ru-RU" sz="2000" dirty="0" smtClean="0"/>
              <a:t>(пример)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61508" t="36513" r="13368" b="27305"/>
          <a:stretch>
            <a:fillRect/>
          </a:stretch>
        </p:blipFill>
        <p:spPr bwMode="auto">
          <a:xfrm>
            <a:off x="251520" y="1916832"/>
            <a:ext cx="87129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A601945-D68E-407C-B931-E40F99C3A6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1" y="-20697"/>
            <a:ext cx="8888738" cy="5693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Темы индивидуальных проектов </a:t>
            </a:r>
            <a:r>
              <a:rPr lang="ru-RU" sz="2000" dirty="0" smtClean="0"/>
              <a:t>(примеры)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908720"/>
          <a:ext cx="8712968" cy="584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Биология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Химия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478820">
                <a:tc>
                  <a:txBody>
                    <a:bodyPr/>
                    <a:lstStyle/>
                    <a:p>
                      <a:pPr lvl="0" algn="just"/>
                      <a:r>
                        <a:rPr lang="ru-RU" sz="1100" dirty="0" smtClean="0"/>
                        <a:t>Значение биологии в области профессиональной деятельности по садово-парковому и ландшафтному строительству.</a:t>
                      </a:r>
                    </a:p>
                    <a:p>
                      <a:pPr lvl="0" algn="just"/>
                      <a:endParaRPr lang="ru-RU" sz="1100" dirty="0" smtClean="0"/>
                    </a:p>
                    <a:p>
                      <a:pPr lvl="0" algn="just"/>
                      <a:endParaRPr lang="ru-RU" sz="1100" dirty="0" smtClean="0"/>
                    </a:p>
                    <a:p>
                      <a:pPr lvl="0" algn="just"/>
                      <a:r>
                        <a:rPr lang="ru-RU" sz="1100" dirty="0" smtClean="0"/>
                        <a:t>Практические доказательства образования органических веществ в растении путем фотосинтеза.</a:t>
                      </a:r>
                    </a:p>
                    <a:p>
                      <a:pPr lvl="0" algn="just"/>
                      <a:endParaRPr lang="ru-RU" sz="1100" dirty="0" smtClean="0"/>
                    </a:p>
                    <a:p>
                      <a:pPr lvl="0" algn="just"/>
                      <a:r>
                        <a:rPr lang="ru-RU" sz="1100" dirty="0" smtClean="0"/>
                        <a:t>Повышение продуктивности фотосинтеза в искусственных экологических системах.</a:t>
                      </a:r>
                    </a:p>
                    <a:p>
                      <a:pPr lvl="0" algn="just"/>
                      <a:endParaRPr lang="ru-RU" sz="1100" dirty="0" smtClean="0"/>
                    </a:p>
                    <a:p>
                      <a:pPr lvl="0" algn="just"/>
                      <a:r>
                        <a:rPr lang="ru-RU" sz="1100" dirty="0" smtClean="0"/>
                        <a:t>Пути повышения биологической продуктивности в искусственных экосистемах.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Влияние окружающей среды и ее загрязнения на развитие растений. </a:t>
                      </a:r>
                    </a:p>
                    <a:p>
                      <a:pPr lvl="0" algn="just"/>
                      <a:endParaRPr lang="ru-RU" sz="1100" dirty="0" smtClean="0"/>
                    </a:p>
                    <a:p>
                      <a:pPr algn="just"/>
                      <a:r>
                        <a:rPr lang="ru-RU" sz="1100" dirty="0" smtClean="0"/>
                        <a:t>Воздействие человека на природу на различных этапах развития.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Важнейшие химические средства защиты сельскохозяйственных растений от вредителей, болезней, сорняков, их свойства и избирательность действия на растения.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белка, сахара, крахмала, жира, витаминов в сельскохозяйственных продуктах.</a:t>
                      </a:r>
                    </a:p>
                    <a:p>
                      <a:pPr lvl="0"/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Общие сведения о питании растений. Поступление питательных веществ в растения.</a:t>
                      </a:r>
                    </a:p>
                    <a:p>
                      <a:pPr lvl="0"/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Вещества, регулирующие процессы роста и развития растений, их свойства и особенности применения. </a:t>
                      </a:r>
                    </a:p>
                    <a:p>
                      <a:pPr lvl="0"/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агрохимии. Краткие сведения об истории ее развития.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Агрохимическая характеристика почв. Состав почвы. Органическое вещество почвы и превращение соединений азота в ней. Свойства почвы (плодородие, поглотительная способность). Разрушение почвы (эрозия, засоление, заболачивание).</a:t>
                      </a:r>
                    </a:p>
                    <a:p>
                      <a:pPr lvl="0"/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Органические вещества как загрязнители окружающей среды.</a:t>
                      </a:r>
                    </a:p>
                    <a:p>
                      <a:pPr lvl="0"/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Последствия применения ядохимикатов для природы, человека и сельского хозяйства. </a:t>
                      </a:r>
                    </a:p>
                    <a:p>
                      <a:pPr lvl="0"/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601945-D68E-407C-B931-E40F99C3A6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1" y="-20697"/>
            <a:ext cx="8888738" cy="3533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Примеры тем бинарных </a:t>
            </a:r>
            <a:r>
              <a:rPr lang="ru-RU" sz="3200" dirty="0" smtClean="0"/>
              <a:t>занятий: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55699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«Химические </a:t>
            </a:r>
            <a:r>
              <a:rPr lang="ru-RU" sz="2400" dirty="0" smtClean="0"/>
              <a:t>элементы растительной </a:t>
            </a:r>
            <a:r>
              <a:rPr lang="ru-RU" sz="2400" dirty="0" smtClean="0"/>
              <a:t>клетки».</a:t>
            </a:r>
            <a:endParaRPr lang="ru-RU" sz="2400" dirty="0" smtClean="0"/>
          </a:p>
          <a:p>
            <a:pPr algn="just"/>
            <a:r>
              <a:rPr lang="ru-RU" sz="2400" dirty="0" smtClean="0"/>
              <a:t>«Химические </a:t>
            </a:r>
            <a:r>
              <a:rPr lang="ru-RU" sz="2400" dirty="0" smtClean="0"/>
              <a:t>реакции обмена веществ и превращения энергии в растительной </a:t>
            </a:r>
            <a:r>
              <a:rPr lang="ru-RU" sz="2400" dirty="0" smtClean="0"/>
              <a:t>клетке». </a:t>
            </a:r>
            <a:endParaRPr lang="ru-RU" sz="2400" dirty="0" smtClean="0"/>
          </a:p>
          <a:p>
            <a:pPr algn="just"/>
            <a:r>
              <a:rPr lang="ru-RU" sz="2400" dirty="0" smtClean="0"/>
              <a:t>«Роль </a:t>
            </a:r>
            <a:r>
              <a:rPr lang="ru-RU" sz="2400" dirty="0" smtClean="0"/>
              <a:t>воды в жизни растений. Вода и её биологическое значение. Подготовка растворов заданной </a:t>
            </a:r>
            <a:r>
              <a:rPr lang="ru-RU" sz="2400" dirty="0" smtClean="0"/>
              <a:t>концентрации».</a:t>
            </a:r>
            <a:endParaRPr lang="ru-RU" sz="2400" dirty="0" smtClean="0"/>
          </a:p>
          <a:p>
            <a:pPr algn="just"/>
            <a:r>
              <a:rPr lang="ru-RU" sz="2400" dirty="0" smtClean="0"/>
              <a:t>«Химические </a:t>
            </a:r>
            <a:r>
              <a:rPr lang="ru-RU" sz="2400" dirty="0" smtClean="0"/>
              <a:t>реакции, вызываемые солнечной энергией в </a:t>
            </a:r>
            <a:r>
              <a:rPr lang="ru-RU" sz="2400" dirty="0" smtClean="0"/>
              <a:t>растениях». </a:t>
            </a:r>
            <a:endParaRPr lang="ru-RU" sz="2400" dirty="0" smtClean="0"/>
          </a:p>
          <a:p>
            <a:pPr algn="just"/>
            <a:r>
              <a:rPr lang="ru-RU" sz="2400" dirty="0" smtClean="0"/>
              <a:t>«Химические </a:t>
            </a:r>
            <a:r>
              <a:rPr lang="ru-RU" sz="2400" dirty="0" smtClean="0"/>
              <a:t>свойства защиты </a:t>
            </a:r>
            <a:r>
              <a:rPr lang="ru-RU" sz="2400" dirty="0" smtClean="0"/>
              <a:t>растений».</a:t>
            </a: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95536" y="5805264"/>
            <a:ext cx="8352928" cy="504056"/>
            <a:chOff x="395536" y="5805264"/>
            <a:chExt cx="8352928" cy="5040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5536" y="5805264"/>
              <a:ext cx="835292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536" y="5805264"/>
              <a:ext cx="83529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применение технологий дистанционного и электронного обучения </a:t>
              </a:r>
              <a:endParaRPr lang="ru-RU" sz="2000" dirty="0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A601945-D68E-407C-B931-E40F99C3A6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1" y="-20697"/>
            <a:ext cx="8888738" cy="4973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Фонд оценочных средств </a:t>
            </a:r>
            <a:r>
              <a:rPr lang="ru-RU" sz="2000" dirty="0" smtClean="0"/>
              <a:t>(примеры)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340768"/>
          <a:ext cx="8712968" cy="397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545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</a:tr>
              <a:tr h="3605915">
                <a:tc>
                  <a:txBody>
                    <a:bodyPr/>
                    <a:lstStyle/>
                    <a:p>
                      <a:pPr lvl="0" algn="just"/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 l="69044" t="42637" r="12886" b="27714"/>
          <a:stretch>
            <a:fillRect/>
          </a:stretch>
        </p:blipFill>
        <p:spPr bwMode="auto">
          <a:xfrm>
            <a:off x="251520" y="1772816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67522" t="46120" r="16422" b="26772"/>
          <a:stretch>
            <a:fillRect/>
          </a:stretch>
        </p:blipFill>
        <p:spPr bwMode="auto">
          <a:xfrm>
            <a:off x="4644008" y="1772816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601945-D68E-407C-B931-E40F99C3A6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1" y="-20697"/>
            <a:ext cx="8888738" cy="5693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550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Методика преподавания предметов"Биология" и "Химия"  с учетом профессиональной направленности  по специальности  35.02.12 Садово-парковое и ландшафтное строительство</vt:lpstr>
      <vt:lpstr>Общая характеристика учебных предметов «Биология» и «Химия»:</vt:lpstr>
      <vt:lpstr>Цели, задачи и результаты освоения  учебных предметов  «Биология» и «Химия»:</vt:lpstr>
      <vt:lpstr>Содержание учебных предметов  «Биология» и «Химия»:</vt:lpstr>
      <vt:lpstr>Профессионально ориентированное содержание УП «Биология» (пример):</vt:lpstr>
      <vt:lpstr>Профессионально ориентированное содержание УП «Химия» (пример):</vt:lpstr>
      <vt:lpstr>Темы индивидуальных проектов (примеры):</vt:lpstr>
      <vt:lpstr>Примеры тем бинарных занятий:</vt:lpstr>
      <vt:lpstr>Фонд оценочных средств (примеры):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учебных предметов «Биология» и «Химия» :</dc:title>
  <dc:creator>MetodKab</dc:creator>
  <cp:lastModifiedBy>MetodKab</cp:lastModifiedBy>
  <cp:revision>52</cp:revision>
  <dcterms:created xsi:type="dcterms:W3CDTF">2022-10-25T12:46:06Z</dcterms:created>
  <dcterms:modified xsi:type="dcterms:W3CDTF">2022-10-28T10:15:20Z</dcterms:modified>
</cp:coreProperties>
</file>